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5" r:id="rId3"/>
  </p:sldMasterIdLst>
  <p:notesMasterIdLst>
    <p:notesMasterId r:id="rId13"/>
  </p:notesMasterIdLst>
  <p:sldIdLst>
    <p:sldId id="256" r:id="rId4"/>
    <p:sldId id="257" r:id="rId5"/>
    <p:sldId id="258" r:id="rId6"/>
    <p:sldId id="259" r:id="rId7"/>
    <p:sldId id="261" r:id="rId8"/>
    <p:sldId id="263" r:id="rId9"/>
    <p:sldId id="265" r:id="rId10"/>
    <p:sldId id="267" r:id="rId11"/>
    <p:sldId id="268" r:id="rId12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15" autoAdjust="0"/>
    <p:restoredTop sz="86377" autoAdjust="0"/>
  </p:normalViewPr>
  <p:slideViewPr>
    <p:cSldViewPr showGuides="1">
      <p:cViewPr varScale="1">
        <p:scale>
          <a:sx n="93" d="100"/>
          <a:sy n="93" d="100"/>
        </p:scale>
        <p:origin x="1656" y="192"/>
      </p:cViewPr>
      <p:guideLst>
        <p:guide orient="horz" pos="2160"/>
        <p:guide pos="2880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97" d="100"/>
          <a:sy n="97" d="100"/>
        </p:scale>
        <p:origin x="312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F0C4D15-FB34-DEED-1572-D49439438B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AFB20B2D-CEBC-474E-AD64-BEB3ED97601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BADB069A-428F-0F95-1931-C9808892117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31DF72AA-F040-1F47-9B60-44C4EDABFBD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02C887C-AB51-4C73-4A0A-BA0BEE90CFF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7E5F281-99C1-91BB-9815-FCCDA81D14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C0D4EB7-4512-D24B-B0CC-A4D1B9A07B1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>
            <a:extLst>
              <a:ext uri="{FF2B5EF4-FFF2-40B4-BE49-F238E27FC236}">
                <a16:creationId xmlns:a16="http://schemas.microsoft.com/office/drawing/2014/main" id="{AA91FFCA-E924-B56D-610A-058586C613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Notes Placeholder 2">
            <a:extLst>
              <a:ext uri="{FF2B5EF4-FFF2-40B4-BE49-F238E27FC236}">
                <a16:creationId xmlns:a16="http://schemas.microsoft.com/office/drawing/2014/main" id="{FB40B2D8-C4AB-C34F-720A-A95B2DDFD3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6387" name="Slide Number Placeholder 3">
            <a:extLst>
              <a:ext uri="{FF2B5EF4-FFF2-40B4-BE49-F238E27FC236}">
                <a16:creationId xmlns:a16="http://schemas.microsoft.com/office/drawing/2014/main" id="{9780839A-FD3A-671B-31FF-A513546F8A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C902E01-283A-CA4A-B460-0BA7CE1A6298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736C94D3-5BC3-640E-0068-A41FD777247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710FF0A8-1601-990B-D7BA-899272129A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Specification content: 2.3.1 3.1.2</a:t>
            </a:r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5B1BFA5D-198A-00DE-0304-B9F487FB75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5DCDDEC-A527-8B4D-9C02-50B29AA18705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>
            <a:extLst>
              <a:ext uri="{FF2B5EF4-FFF2-40B4-BE49-F238E27FC236}">
                <a16:creationId xmlns:a16="http://schemas.microsoft.com/office/drawing/2014/main" id="{7848263C-5D2A-D6AE-BD91-F564D87F16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2" name="Notes Placeholder 2">
            <a:extLst>
              <a:ext uri="{FF2B5EF4-FFF2-40B4-BE49-F238E27FC236}">
                <a16:creationId xmlns:a16="http://schemas.microsoft.com/office/drawing/2014/main" id="{5F1DEC34-3214-8D42-033D-3899D68980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0483" name="Slide Number Placeholder 3">
            <a:extLst>
              <a:ext uri="{FF2B5EF4-FFF2-40B4-BE49-F238E27FC236}">
                <a16:creationId xmlns:a16="http://schemas.microsoft.com/office/drawing/2014/main" id="{CF26D0D4-C707-5375-789E-264E29ECF4B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C682C5A-A317-9440-AF51-08E23CD2DC98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>
            <a:extLst>
              <a:ext uri="{FF2B5EF4-FFF2-40B4-BE49-F238E27FC236}">
                <a16:creationId xmlns:a16="http://schemas.microsoft.com/office/drawing/2014/main" id="{0A90066D-6430-F426-F34D-FC1500630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0" name="Notes Placeholder 2">
            <a:extLst>
              <a:ext uri="{FF2B5EF4-FFF2-40B4-BE49-F238E27FC236}">
                <a16:creationId xmlns:a16="http://schemas.microsoft.com/office/drawing/2014/main" id="{D280E1E9-2195-3D73-0BEE-BB1D5EB6D0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1413" y="4500563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Student Activity 1</a:t>
            </a: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2531" name="Slide Number Placeholder 3">
            <a:extLst>
              <a:ext uri="{FF2B5EF4-FFF2-40B4-BE49-F238E27FC236}">
                <a16:creationId xmlns:a16="http://schemas.microsoft.com/office/drawing/2014/main" id="{198C882C-17F6-D989-2CBE-E37F4BD504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A3C6268-FB8B-B942-8D9F-833A205B20AD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>
            <a:extLst>
              <a:ext uri="{FF2B5EF4-FFF2-40B4-BE49-F238E27FC236}">
                <a16:creationId xmlns:a16="http://schemas.microsoft.com/office/drawing/2014/main" id="{ED0CC9DE-AEEE-8C1C-6EF5-D4281ECC2F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8" name="Notes Placeholder 2">
            <a:extLst>
              <a:ext uri="{FF2B5EF4-FFF2-40B4-BE49-F238E27FC236}">
                <a16:creationId xmlns:a16="http://schemas.microsoft.com/office/drawing/2014/main" id="{A5EE5067-55D6-F4EC-E539-E95C97BC1B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Student Activity 2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4579" name="Slide Number Placeholder 3">
            <a:extLst>
              <a:ext uri="{FF2B5EF4-FFF2-40B4-BE49-F238E27FC236}">
                <a16:creationId xmlns:a16="http://schemas.microsoft.com/office/drawing/2014/main" id="{6634DF26-073C-2B22-4493-2BBD6550E5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E88DF76-9C5C-0641-A62D-BD4ACA491002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>
            <a:extLst>
              <a:ext uri="{FF2B5EF4-FFF2-40B4-BE49-F238E27FC236}">
                <a16:creationId xmlns:a16="http://schemas.microsoft.com/office/drawing/2014/main" id="{C95DA9ED-3322-4676-8C11-717B4D00DA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6" name="Notes Placeholder 2">
            <a:extLst>
              <a:ext uri="{FF2B5EF4-FFF2-40B4-BE49-F238E27FC236}">
                <a16:creationId xmlns:a16="http://schemas.microsoft.com/office/drawing/2014/main" id="{50972126-466A-47AB-13A3-0A86C39678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6627" name="Slide Number Placeholder 3">
            <a:extLst>
              <a:ext uri="{FF2B5EF4-FFF2-40B4-BE49-F238E27FC236}">
                <a16:creationId xmlns:a16="http://schemas.microsoft.com/office/drawing/2014/main" id="{F681799F-F454-2DB7-09BE-280A35BCA4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F9D36B0-4526-C54E-B25E-A0E6859931D8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>
            <a:extLst>
              <a:ext uri="{FF2B5EF4-FFF2-40B4-BE49-F238E27FC236}">
                <a16:creationId xmlns:a16="http://schemas.microsoft.com/office/drawing/2014/main" id="{EDC670CD-774B-333E-EBBC-F350C23EF5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4" name="Notes Placeholder 2">
            <a:extLst>
              <a:ext uri="{FF2B5EF4-FFF2-40B4-BE49-F238E27FC236}">
                <a16:creationId xmlns:a16="http://schemas.microsoft.com/office/drawing/2014/main" id="{1A6EFB19-2EA8-3EBF-0B72-0B8614BBA6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r>
              <a:rPr lang="en-GB" altLang="en-US">
                <a:latin typeface="Arial" panose="020B0604020202020204" pitchFamily="34" charset="0"/>
              </a:rPr>
              <a:t>Student Activity 3</a:t>
            </a:r>
          </a:p>
        </p:txBody>
      </p:sp>
      <p:sp>
        <p:nvSpPr>
          <p:cNvPr id="28675" name="Slide Number Placeholder 3">
            <a:extLst>
              <a:ext uri="{FF2B5EF4-FFF2-40B4-BE49-F238E27FC236}">
                <a16:creationId xmlns:a16="http://schemas.microsoft.com/office/drawing/2014/main" id="{59E107C4-EDFB-654B-167E-1D9C5AA4029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B84FC28-35D0-3E4E-8677-9E4B8A503324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92C26-FF68-F442-53BB-1B87566E9AE1}"/>
              </a:ext>
            </a:extLst>
          </p:cNvPr>
          <p:cNvSpPr txBox="1">
            <a:spLocks/>
          </p:cNvSpPr>
          <p:nvPr userDrawn="1"/>
        </p:nvSpPr>
        <p:spPr>
          <a:xfrm>
            <a:off x="-11113" y="2492375"/>
            <a:ext cx="9144001" cy="1873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dirty="0" err="1"/>
          </a:p>
          <a:p>
            <a:pPr>
              <a:defRPr/>
            </a:pPr>
            <a:r>
              <a:rPr lang="en-GB" altLang="en-US" sz="4400" dirty="0"/>
              <a:t>Y10-03-P17:</a:t>
            </a:r>
          </a:p>
          <a:p>
            <a:pPr>
              <a:defRPr/>
            </a:pPr>
            <a:r>
              <a:rPr lang="en-GB" altLang="en-US" sz="4400" kern="0" dirty="0"/>
              <a:t>Secondary storage (2)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C88E0D7A-6AC5-5121-6D47-86CA202C2F2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11113" y="0"/>
            <a:ext cx="9155113" cy="900113"/>
          </a:xfrm>
          <a:prstGeom prst="rect">
            <a:avLst/>
          </a:prstGeom>
          <a:solidFill>
            <a:srgbClr val="E5734D"/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 sz="200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F0E15F5-12F3-192F-EEF0-7FB4690EC5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51143295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4" y="2196001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60E07-33B1-915F-9128-7544D1D2F47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9712657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1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1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8F06C1E-F9AD-6972-7D5D-2A9323FD36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88696228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6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DEE3413-B760-6914-0E5B-7EA1395EDBB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1172622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half" idx="1"/>
          </p:nvPr>
        </p:nvSpPr>
        <p:spPr>
          <a:xfrm>
            <a:off x="468313" y="2212975"/>
            <a:ext cx="2303462" cy="359251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0"/>
          </p:nvPr>
        </p:nvSpPr>
        <p:spPr>
          <a:xfrm>
            <a:off x="3421063" y="2212975"/>
            <a:ext cx="2303462" cy="3449638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8" name="Content Placeholder 6"/>
          <p:cNvSpPr>
            <a:spLocks noGrp="1"/>
          </p:cNvSpPr>
          <p:nvPr>
            <p:ph sz="half" idx="11"/>
          </p:nvPr>
        </p:nvSpPr>
        <p:spPr>
          <a:xfrm>
            <a:off x="6156325" y="2212975"/>
            <a:ext cx="2592388" cy="3736975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B9F976E4-E42D-9405-2145-BDF25B63FA9D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981532872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195388"/>
            <a:ext cx="91440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7A0656E-ED98-734B-FFF0-1EA73AF55EA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26240282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84213" y="2195513"/>
            <a:ext cx="7991475" cy="3609975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GB" altLang="en-US" dirty="0"/>
              <a:t>Body text </a:t>
            </a:r>
            <a:r>
              <a:rPr lang="en-GB" altLang="en-US" dirty="0" err="1"/>
              <a:t>xxxxxxxxxxxxxxxxxxxxxxxxxxxxxxxxxxxxxxxxx</a:t>
            </a:r>
            <a:r>
              <a:rPr lang="en-GB" altLang="en-US" dirty="0"/>
              <a:t>: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endParaRPr lang="en-GB" alt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CA2F6C1-EAED-1733-2DB6-9280FE99290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0446522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lways Learning">
            <a:extLst>
              <a:ext uri="{FF2B5EF4-FFF2-40B4-BE49-F238E27FC236}">
                <a16:creationId xmlns:a16="http://schemas.microsoft.com/office/drawing/2014/main" id="{89FAD066-E27A-0307-64F5-3BFC254EFB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altLang="en-US" dirty="0"/>
              <a:t>Heading</a:t>
            </a:r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5513"/>
            <a:ext cx="4027487" cy="3681412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5512"/>
            <a:ext cx="4027488" cy="3681411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AE9C295-AEA6-1E84-60E3-11614C093F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29827223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786FE3B-29DC-66C1-DA71-C458E87383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5815787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EE8F6F4E-0CC8-5CF0-9846-44D6BFE141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547174492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2857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1"/>
            <a:ext cx="5111751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017067-1D3D-E88C-F444-73600D71CB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57818202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3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69D616-5726-3BA2-EDA3-4C1750B6C0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87106742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Always Learning">
            <a:extLst>
              <a:ext uri="{FF2B5EF4-FFF2-40B4-BE49-F238E27FC236}">
                <a16:creationId xmlns:a16="http://schemas.microsoft.com/office/drawing/2014/main" id="{83D57218-54AD-7180-0401-A9C543667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A3E2DDE-E0BC-EED6-DC81-A538CA4D8F2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59538"/>
            <a:ext cx="9144000" cy="28733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</a:t>
            </a:r>
          </a:p>
        </p:txBody>
      </p:sp>
      <p:sp>
        <p:nvSpPr>
          <p:cNvPr id="1028" name="TextBox 1">
            <a:extLst>
              <a:ext uri="{FF2B5EF4-FFF2-40B4-BE49-F238E27FC236}">
                <a16:creationId xmlns:a16="http://schemas.microsoft.com/office/drawing/2014/main" id="{E1021350-E8A1-E11A-12EB-2D96B077B55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175" y="0"/>
            <a:ext cx="9136063" cy="493713"/>
          </a:xfrm>
          <a:prstGeom prst="rect">
            <a:avLst/>
          </a:prstGeom>
          <a:solidFill>
            <a:srgbClr val="E5734D">
              <a:alpha val="50196"/>
            </a:srgbClr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600" b="1" dirty="0"/>
              <a:t>Y10-03-P17: Secondary storage (2)</a:t>
            </a:r>
            <a:endParaRPr lang="en-GB" altLang="en-US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04" r:id="rId1"/>
    <p:sldLayoutId id="2147485005" r:id="rId2"/>
    <p:sldLayoutId id="2147485006" r:id="rId3"/>
    <p:sldLayoutId id="2147485007" r:id="rId4"/>
    <p:sldLayoutId id="2147485008" r:id="rId5"/>
    <p:sldLayoutId id="2147485009" r:id="rId6"/>
    <p:sldLayoutId id="2147485010" r:id="rId7"/>
    <p:sldLayoutId id="2147485011" r:id="rId8"/>
    <p:sldLayoutId id="2147485012" r:id="rId9"/>
    <p:sldLayoutId id="2147485013" r:id="rId10"/>
    <p:sldLayoutId id="2147485014" r:id="rId11"/>
    <p:sldLayoutId id="2147485015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1">
            <a:extLst>
              <a:ext uri="{FF2B5EF4-FFF2-40B4-BE49-F238E27FC236}">
                <a16:creationId xmlns:a16="http://schemas.microsoft.com/office/drawing/2014/main" id="{D3FCC35B-4554-F755-3597-F855F4FA6A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1038" y="336073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Footer Placeholder 1">
            <a:extLst>
              <a:ext uri="{FF2B5EF4-FFF2-40B4-BE49-F238E27FC236}">
                <a16:creationId xmlns:a16="http://schemas.microsoft.com/office/drawing/2014/main" id="{82311C68-9B8F-EA3C-267C-775BFD9AAEF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7410" name="Title 2">
            <a:extLst>
              <a:ext uri="{FF2B5EF4-FFF2-40B4-BE49-F238E27FC236}">
                <a16:creationId xmlns:a16="http://schemas.microsoft.com/office/drawing/2014/main" id="{1B6CB6C1-C8CD-11A3-0EC4-7C0B89036E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93750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Learning objectives</a:t>
            </a:r>
            <a:endParaRPr lang="en-GB" altLang="en-US"/>
          </a:p>
        </p:txBody>
      </p:sp>
      <p:sp>
        <p:nvSpPr>
          <p:cNvPr id="17411" name="Content Placeholder 3">
            <a:extLst>
              <a:ext uri="{FF2B5EF4-FFF2-40B4-BE49-F238E27FC236}">
                <a16:creationId xmlns:a16="http://schemas.microsoft.com/office/drawing/2014/main" id="{136836FD-FABC-B76B-B261-D73EA88AEA76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7388" y="1657350"/>
            <a:ext cx="7991475" cy="44069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GB" dirty="0"/>
              <a:t>In this lesson students will learn to:</a:t>
            </a:r>
          </a:p>
          <a:p>
            <a:pPr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Compare the capacity, speed and portability of magnetic, optical and solid-state storage devices</a:t>
            </a:r>
          </a:p>
          <a:p>
            <a:pPr lvl="1">
              <a:defRPr/>
            </a:pPr>
            <a:r>
              <a:rPr lang="en-GB" dirty="0"/>
              <a:t>Select an appropriate type of secondary storage for a particular purpose</a:t>
            </a:r>
          </a:p>
          <a:p>
            <a:pPr lvl="1">
              <a:defRPr/>
            </a:pPr>
            <a:r>
              <a:rPr lang="en-GB" dirty="0"/>
              <a:t>Construct an expression to calculate data storage requirements.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GB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dirty="0"/>
              <a:t>For more details on this topic and additional student activities see Topics 2 and 3 of the student book.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Footer Placeholder 1">
            <a:extLst>
              <a:ext uri="{FF2B5EF4-FFF2-40B4-BE49-F238E27FC236}">
                <a16:creationId xmlns:a16="http://schemas.microsoft.com/office/drawing/2014/main" id="{30E89DD3-8CB5-B7B5-E10D-BEBAE29B1A5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9458" name="Title 2">
            <a:extLst>
              <a:ext uri="{FF2B5EF4-FFF2-40B4-BE49-F238E27FC236}">
                <a16:creationId xmlns:a16="http://schemas.microsoft.com/office/drawing/2014/main" id="{D2BF926F-CFCC-96C4-B669-DCFC438E4B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1756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Recap</a:t>
            </a:r>
            <a:endParaRPr lang="en-GB" altLang="en-US"/>
          </a:p>
        </p:txBody>
      </p:sp>
      <p:sp>
        <p:nvSpPr>
          <p:cNvPr id="19459" name="Content Placeholder 3">
            <a:extLst>
              <a:ext uri="{FF2B5EF4-FFF2-40B4-BE49-F238E27FC236}">
                <a16:creationId xmlns:a16="http://schemas.microsoft.com/office/drawing/2014/main" id="{05F2048E-EC79-4913-4AE6-64668EBE6D5F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704850" y="1624013"/>
            <a:ext cx="7991475" cy="3609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Last lesson you learned about the three types of storage: magnetic, optical, and solid state.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You learned about how they work and looked at some of the basic pros and cons of each.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Today, you are going to examine in detail the differences between the three types and discuss why you would choose one over the others in specific situations.</a:t>
            </a:r>
          </a:p>
          <a:p>
            <a:pPr marL="0" indent="0">
              <a:buFont typeface="Wingdings" pitchFamily="2" charset="2"/>
              <a:buNone/>
            </a:pPr>
            <a:endParaRPr lang="en-GB" altLang="en-US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Footer Placeholder 1">
            <a:extLst>
              <a:ext uri="{FF2B5EF4-FFF2-40B4-BE49-F238E27FC236}">
                <a16:creationId xmlns:a16="http://schemas.microsoft.com/office/drawing/2014/main" id="{D49B5CBC-F321-4391-272C-4D818C52E9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1506" name="Title 2">
            <a:extLst>
              <a:ext uri="{FF2B5EF4-FFF2-40B4-BE49-F238E27FC236}">
                <a16:creationId xmlns:a16="http://schemas.microsoft.com/office/drawing/2014/main" id="{63E804C6-EE23-48C2-F338-37E395A594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96938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Things to consider</a:t>
            </a:r>
            <a:endParaRPr lang="en-GB" altLang="en-US"/>
          </a:p>
        </p:txBody>
      </p:sp>
      <p:sp>
        <p:nvSpPr>
          <p:cNvPr id="21507" name="Content Placeholder 3">
            <a:extLst>
              <a:ext uri="{FF2B5EF4-FFF2-40B4-BE49-F238E27FC236}">
                <a16:creationId xmlns:a16="http://schemas.microsoft.com/office/drawing/2014/main" id="{ADE84E66-74BA-A262-B7B0-894B5CD3A4AD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452438" y="1760538"/>
            <a:ext cx="7991475" cy="3609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You need to think about the criteria you will use for comparison, before you actually do the work.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/>
              <a:t>You need to consider the following aspects of each type of data storage:</a:t>
            </a:r>
            <a:br>
              <a:rPr lang="en-GB" altLang="en-US"/>
            </a:br>
            <a:endParaRPr lang="en-GB" altLang="en-US"/>
          </a:p>
          <a:p>
            <a:pPr lvl="1"/>
            <a:r>
              <a:rPr lang="en-GB" altLang="en-US"/>
              <a:t>capacity – how much data can the device store?</a:t>
            </a:r>
          </a:p>
          <a:p>
            <a:pPr lvl="1"/>
            <a:r>
              <a:rPr lang="en-GB" altLang="en-US"/>
              <a:t>portability – can the device be moved around without damaging it or the data it contains? </a:t>
            </a:r>
          </a:p>
          <a:p>
            <a:pPr lvl="1"/>
            <a:r>
              <a:rPr lang="en-GB" altLang="en-US"/>
              <a:t>speed – how fast can data be read from and written to the device?</a:t>
            </a:r>
          </a:p>
          <a:p>
            <a:pPr marL="0" indent="0">
              <a:buFont typeface="Wingdings" pitchFamily="2" charset="2"/>
              <a:buNone/>
            </a:pPr>
            <a:endParaRPr lang="en-GB" altLang="en-US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Footer Placeholder 1">
            <a:extLst>
              <a:ext uri="{FF2B5EF4-FFF2-40B4-BE49-F238E27FC236}">
                <a16:creationId xmlns:a16="http://schemas.microsoft.com/office/drawing/2014/main" id="{10B59517-BF95-30C1-CDC3-AEC85F23E5F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3554" name="Title 2">
            <a:extLst>
              <a:ext uri="{FF2B5EF4-FFF2-40B4-BE49-F238E27FC236}">
                <a16:creationId xmlns:a16="http://schemas.microsoft.com/office/drawing/2014/main" id="{464C8A76-AD90-9CA1-9F40-2DDD8FBB7C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76275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Choosing a device for a scenario</a:t>
            </a:r>
            <a:endParaRPr lang="en-GB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DD3ED2-AAC3-4556-F44E-0BDA8DF6B0B3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863600" y="1304925"/>
            <a:ext cx="74168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 sz="1800"/>
              <a:t>Now that you know a lot about the different types of data storage technology, you need to be able to choose the most appropriate type to use for a given situation.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 sz="1800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sz="1800"/>
              <a:t>For example: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sz="1800"/>
              <a:t>Your school has a small handheld video camera that a group of students need to use for Geography fieldwork. What would the most appropriate storage type to use with the camera and why?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 sz="1800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sz="1800"/>
              <a:t>Answer: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sz="1800"/>
              <a:t>A solid state memory card would be most appropriate. It would have a large enough capacity for video files and could be added to with additional memory cards. Such cards have a high write speed, which will support more data being read to the storage medium, and allow students to film in high quality. They are also highly portable – memory cards are small and have no moving parts that can be broken.</a:t>
            </a:r>
          </a:p>
          <a:p>
            <a:pPr marL="0" indent="0">
              <a:buFont typeface="Wingdings" pitchFamily="2" charset="2"/>
              <a:buNone/>
            </a:pPr>
            <a:endParaRPr lang="en-GB" altLang="en-US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Footer Placeholder 1">
            <a:extLst>
              <a:ext uri="{FF2B5EF4-FFF2-40B4-BE49-F238E27FC236}">
                <a16:creationId xmlns:a16="http://schemas.microsoft.com/office/drawing/2014/main" id="{E3A2831F-B2A0-FB71-94DF-B18DCDF488A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5602" name="Title 2">
            <a:extLst>
              <a:ext uri="{FF2B5EF4-FFF2-40B4-BE49-F238E27FC236}">
                <a16:creationId xmlns:a16="http://schemas.microsoft.com/office/drawing/2014/main" id="{5DDF5ED4-2AE1-51AC-09BB-DCA0630C18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76263"/>
            <a:ext cx="8229600" cy="5508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400"/>
              </a:spcBef>
              <a:spcAft>
                <a:spcPts val="1200"/>
              </a:spcAft>
            </a:pPr>
            <a:r>
              <a:rPr lang="en-GB" altLang="en-US"/>
              <a:t>Capacity</a:t>
            </a:r>
          </a:p>
        </p:txBody>
      </p:sp>
      <p:sp>
        <p:nvSpPr>
          <p:cNvPr id="25603" name="Content Placeholder 3">
            <a:extLst>
              <a:ext uri="{FF2B5EF4-FFF2-40B4-BE49-F238E27FC236}">
                <a16:creationId xmlns:a16="http://schemas.microsoft.com/office/drawing/2014/main" id="{25277FE7-D525-393D-54A5-F43EB1CCFD34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457200" y="1127125"/>
            <a:ext cx="8218488" cy="18700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 sz="1800"/>
              <a:t>Until recently, standard decimal prefixes – kilo, mega, giga, etc. – have been used to represent binary multiples. This has caused some confusion.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sz="1800"/>
              <a:t>To address this, the International Electrotechnical Commission (IEC) has produced a set of binary prefixes to represent binary multiples.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sz="1800"/>
              <a:t>These are the units of measurement you are expected to use for data storage and memory capacity. </a:t>
            </a:r>
          </a:p>
          <a:p>
            <a:pPr marL="0" indent="0">
              <a:buFont typeface="Wingdings" pitchFamily="2" charset="2"/>
              <a:buNone/>
            </a:pPr>
            <a:endParaRPr lang="en-GB" altLang="en-US"/>
          </a:p>
          <a:p>
            <a:pPr marL="0" indent="0">
              <a:buFont typeface="Wingdings" pitchFamily="2" charset="2"/>
              <a:buNone/>
            </a:pPr>
            <a:endParaRPr lang="en-GB" alt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C9BE962-5586-B7CF-1B81-0C5F60E3A6DC}"/>
              </a:ext>
            </a:extLst>
          </p:cNvPr>
          <p:cNvGraphicFramePr>
            <a:graphicFrameLocks noGrp="1"/>
          </p:cNvGraphicFramePr>
          <p:nvPr/>
        </p:nvGraphicFramePr>
        <p:xfrm>
          <a:off x="523875" y="3127375"/>
          <a:ext cx="8229599" cy="29258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38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98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5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149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7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GB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>
                    <a:solidFill>
                      <a:srgbClr val="E573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Abbreviation</a:t>
                      </a:r>
                      <a:endParaRPr lang="en-GB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>
                    <a:solidFill>
                      <a:srgbClr val="E573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Bytes</a:t>
                      </a:r>
                      <a:endParaRPr lang="en-GB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>
                    <a:solidFill>
                      <a:srgbClr val="E573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Equivalent to</a:t>
                      </a:r>
                      <a:endParaRPr lang="en-GB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>
                    <a:solidFill>
                      <a:srgbClr val="E573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bit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bit</a:t>
                      </a:r>
                      <a:endParaRPr lang="en-GB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nibble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bits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byte</a:t>
                      </a:r>
                      <a:endParaRPr lang="en-GB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18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bytes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bits or 2 nibbles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kibibyte</a:t>
                      </a:r>
                      <a:endParaRPr lang="en-GB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KiB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18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bytes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1024 bytes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mebibyte</a:t>
                      </a:r>
                      <a:endParaRPr lang="en-GB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MiB</a:t>
                      </a:r>
                      <a:endParaRPr lang="en-GB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18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bytes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1024 kibibytes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gibibyte</a:t>
                      </a:r>
                      <a:endParaRPr lang="en-GB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GiB</a:t>
                      </a:r>
                      <a:endParaRPr lang="en-GB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1800" baseline="30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bytes</a:t>
                      </a:r>
                      <a:endParaRPr lang="en-GB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1024 mebibytes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tebibyte</a:t>
                      </a:r>
                      <a:endParaRPr lang="en-GB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TiB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18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bytes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1024 gibibytes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08" marB="45708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Footer Placeholder 1">
            <a:extLst>
              <a:ext uri="{FF2B5EF4-FFF2-40B4-BE49-F238E27FC236}">
                <a16:creationId xmlns:a16="http://schemas.microsoft.com/office/drawing/2014/main" id="{FCEDC144-B128-4145-B6D9-D78C1AB21B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7650" name="Title 2">
            <a:extLst>
              <a:ext uri="{FF2B5EF4-FFF2-40B4-BE49-F238E27FC236}">
                <a16:creationId xmlns:a16="http://schemas.microsoft.com/office/drawing/2014/main" id="{AD53F351-BE17-84AC-F787-7CDA08E6D7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5175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Binary multiples</a:t>
            </a:r>
            <a:endParaRPr lang="en-GB" altLang="en-US"/>
          </a:p>
        </p:txBody>
      </p:sp>
      <p:sp>
        <p:nvSpPr>
          <p:cNvPr id="31747" name="Content Placeholder 3">
            <a:extLst>
              <a:ext uri="{FF2B5EF4-FFF2-40B4-BE49-F238E27FC236}">
                <a16:creationId xmlns:a16="http://schemas.microsoft.com/office/drawing/2014/main" id="{560727EA-F9ED-B3D2-90BB-B2E877EF1F4B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455613" y="1608138"/>
            <a:ext cx="4976812" cy="458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 sz="1800" dirty="0"/>
              <a:t>Conversion between the units is straightforward.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 sz="18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sz="1800" dirty="0"/>
              <a:t>Example: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sz="1800" dirty="0"/>
              <a:t>A hard disk has a storage capacity of 1.5 TiB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sz="1800" dirty="0"/>
              <a:t>Express this in:</a:t>
            </a:r>
          </a:p>
          <a:p>
            <a:pPr lvl="1"/>
            <a:r>
              <a:rPr lang="en-GB" altLang="en-US" sz="1800" dirty="0"/>
              <a:t>gibibytes, mebibytes &amp; kibibytes</a:t>
            </a:r>
          </a:p>
          <a:p>
            <a:pPr lvl="1"/>
            <a:endParaRPr lang="en-GB" altLang="en-US" sz="1800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altLang="en-US" sz="1800" dirty="0"/>
              <a:t>1TiB = 1024 GiB, so 1.5TiB = 1024 * 1.5 GiB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GB" altLang="en-US" sz="1800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altLang="en-US" sz="1800" dirty="0"/>
              <a:t>1GiB = 1024 MiB, so 1.5TiB = 1024 * 1024 * 1.5 MiB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GB" altLang="en-US" sz="1800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altLang="en-US" sz="1800" dirty="0"/>
              <a:t>1MiB = 1024 KiB, so 1.5 TiB = 1024 * 1024 * 1024 * </a:t>
            </a:r>
            <a:r>
              <a:rPr lang="en-GB" altLang="en-US" sz="1800"/>
              <a:t>1.5 KiB</a:t>
            </a:r>
            <a:endParaRPr lang="en-GB" altLang="en-US" sz="1800" dirty="0"/>
          </a:p>
          <a:p>
            <a:pPr marL="0" indent="0">
              <a:buFont typeface="Wingdings" pitchFamily="2" charset="2"/>
              <a:buNone/>
            </a:pPr>
            <a:endParaRPr lang="en-GB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F6A6BE-72E5-7B40-82E8-938F3F44E1A4}"/>
              </a:ext>
            </a:extLst>
          </p:cNvPr>
          <p:cNvSpPr txBox="1"/>
          <p:nvPr/>
        </p:nvSpPr>
        <p:spPr>
          <a:xfrm>
            <a:off x="5651500" y="1628775"/>
            <a:ext cx="3033713" cy="3970338"/>
          </a:xfrm>
          <a:prstGeom prst="rect">
            <a:avLst/>
          </a:prstGeom>
          <a:ln>
            <a:solidFill>
              <a:srgbClr val="E5734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Exam note:</a:t>
            </a:r>
          </a:p>
          <a:p>
            <a:pPr>
              <a:defRPr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You are </a:t>
            </a:r>
            <a:r>
              <a:rPr lang="en-GB" b="1" dirty="0">
                <a:solidFill>
                  <a:srgbClr val="D600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allowed a calculator in the exam.</a:t>
            </a:r>
          </a:p>
          <a:p>
            <a:pPr>
              <a:defRPr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This means you are not expected to actually calculate the answers to questions like this.</a:t>
            </a:r>
          </a:p>
          <a:p>
            <a:pPr>
              <a:defRPr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Instead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should construct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GB" b="1" dirty="0">
                <a:solidFill>
                  <a:srgbClr val="D600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expression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to show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how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the answer would be calculated.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>
            <a:extLst>
              <a:ext uri="{FF2B5EF4-FFF2-40B4-BE49-F238E27FC236}">
                <a16:creationId xmlns:a16="http://schemas.microsoft.com/office/drawing/2014/main" id="{8EC18B9A-D8EE-0BF0-9E7D-778B90C1D6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66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Wrap up: you have learned how to…</a:t>
            </a:r>
          </a:p>
        </p:txBody>
      </p:sp>
      <p:sp>
        <p:nvSpPr>
          <p:cNvPr id="29698" name="Content Placeholder 2">
            <a:extLst>
              <a:ext uri="{FF2B5EF4-FFF2-40B4-BE49-F238E27FC236}">
                <a16:creationId xmlns:a16="http://schemas.microsoft.com/office/drawing/2014/main" id="{8D12A2D7-FAE9-A759-536A-E43151477BD7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576263" y="1698625"/>
            <a:ext cx="7991475" cy="4105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Char char="ü"/>
            </a:pPr>
            <a:r>
              <a:rPr lang="en-GB" altLang="en-US"/>
              <a:t>Compare the capacity, speed and portability of magnetic, optical and solid-state storage devices.</a:t>
            </a:r>
          </a:p>
          <a:p>
            <a:pPr lvl="1"/>
            <a:r>
              <a:rPr lang="en-GB" altLang="en-US"/>
              <a:t>Capacity is measured in mebibytes, gibibytes and tebibytes.</a:t>
            </a:r>
          </a:p>
          <a:p>
            <a:pPr lvl="1"/>
            <a:r>
              <a:rPr lang="en-GB" altLang="en-US"/>
              <a:t>Speed refers to how fast data can be written to and read from a device.</a:t>
            </a:r>
          </a:p>
          <a:p>
            <a:pPr lvl="1"/>
            <a:r>
              <a:rPr lang="en-GB" altLang="en-US"/>
              <a:t>Portability means how much movement the device can be subjected to without causing damage to the device or the data it contains.</a:t>
            </a:r>
          </a:p>
        </p:txBody>
      </p:sp>
      <p:sp>
        <p:nvSpPr>
          <p:cNvPr id="29699" name="Footer Placeholder 3">
            <a:extLst>
              <a:ext uri="{FF2B5EF4-FFF2-40B4-BE49-F238E27FC236}">
                <a16:creationId xmlns:a16="http://schemas.microsoft.com/office/drawing/2014/main" id="{D3AD97D3-AD97-487C-7E0A-211AA7C29BF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A5D26D4E-0528-9382-6B01-F90FCCD393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66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and you have learned how to…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890D8-C65D-5683-E3D6-0571614F30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6263" y="1698625"/>
            <a:ext cx="7991475" cy="4105275"/>
          </a:xfrm>
        </p:spPr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en-GB" dirty="0"/>
              <a:t>Select an appropriate type of secondary storage for a particular purpose.</a:t>
            </a:r>
          </a:p>
          <a:p>
            <a:pPr lvl="1">
              <a:defRPr/>
            </a:pPr>
            <a:r>
              <a:rPr lang="en-GB" dirty="0"/>
              <a:t>Use the capacity, speed and portability to decide which device type would be most suitable.</a:t>
            </a:r>
          </a:p>
          <a:p>
            <a:pPr lvl="1">
              <a:defRPr/>
            </a:pPr>
            <a:endParaRPr lang="en-GB" dirty="0"/>
          </a:p>
          <a:p>
            <a:pPr>
              <a:buFont typeface="Wingdings" pitchFamily="2" charset="2"/>
              <a:buChar char="ü"/>
              <a:defRPr/>
            </a:pPr>
            <a:r>
              <a:rPr lang="en-GB" dirty="0"/>
              <a:t>Construct an expression to calculate data storage requirements.</a:t>
            </a:r>
          </a:p>
          <a:p>
            <a:pPr lvl="1">
              <a:defRPr/>
            </a:pPr>
            <a:r>
              <a:rPr lang="en-GB" dirty="0"/>
              <a:t>For exams, you don’t need to calculate a full answer, just construct an expression to show how we would complete the calculation.</a:t>
            </a:r>
          </a:p>
        </p:txBody>
      </p:sp>
      <p:sp>
        <p:nvSpPr>
          <p:cNvPr id="30723" name="Footer Placeholder 3">
            <a:extLst>
              <a:ext uri="{FF2B5EF4-FFF2-40B4-BE49-F238E27FC236}">
                <a16:creationId xmlns:a16="http://schemas.microsoft.com/office/drawing/2014/main" id="{9EE87109-AFC5-7A02-E843-1977EDB4A44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2197AB2E610A4AB7E4C01A06DA3EA9" ma:contentTypeVersion="13" ma:contentTypeDescription="Create a new document." ma:contentTypeScope="" ma:versionID="41df282cc4c2a57fcf10bc0f83f7f551">
  <xsd:schema xmlns:xsd="http://www.w3.org/2001/XMLSchema" xmlns:xs="http://www.w3.org/2001/XMLSchema" xmlns:p="http://schemas.microsoft.com/office/2006/metadata/properties" xmlns:ns2="c9b699c2-2c56-4336-b981-892f17840fb6" xmlns:ns3="18704ea7-6f73-4b33-ac14-9f02857f74b7" targetNamespace="http://schemas.microsoft.com/office/2006/metadata/properties" ma:root="true" ma:fieldsID="044dfe04d4140252c7726d4d85405577" ns2:_="" ns3:_="">
    <xsd:import namespace="c9b699c2-2c56-4336-b981-892f17840fb6"/>
    <xsd:import namespace="18704ea7-6f73-4b33-ac14-9f02857f7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b699c2-2c56-4336-b981-892f17840f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704ea7-6f73-4b33-ac14-9f02857f74b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AD704B8-F769-4C7E-93E5-3B3AACAC2E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b699c2-2c56-4336-b981-892f17840fb6"/>
    <ds:schemaRef ds:uri="18704ea7-6f73-4b33-ac14-9f02857f7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0ECA918-67A2-3A45-BC7F-9987888AA20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3685</TotalTime>
  <Words>877</Words>
  <Application>Microsoft Macintosh PowerPoint</Application>
  <PresentationFormat>On-screen Show (4:3)</PresentationFormat>
  <Paragraphs>114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Verdana</vt:lpstr>
      <vt:lpstr>Wingdings</vt:lpstr>
      <vt:lpstr>1_TitleSlide</vt:lpstr>
      <vt:lpstr>PowerPoint Presentation</vt:lpstr>
      <vt:lpstr>Learning objectives</vt:lpstr>
      <vt:lpstr>Recap</vt:lpstr>
      <vt:lpstr>Things to consider</vt:lpstr>
      <vt:lpstr>Choosing a device for a scenario</vt:lpstr>
      <vt:lpstr>Capacity</vt:lpstr>
      <vt:lpstr>Binary multiples</vt:lpstr>
      <vt:lpstr>Wrap up: you have learned how to…</vt:lpstr>
      <vt:lpstr>and you have learned how to…</vt:lpstr>
    </vt:vector>
  </TitlesOfParts>
  <Company>Pearson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2016</dc:title>
  <dc:creator>Pearson Education</dc:creator>
  <cp:lastModifiedBy>Ann Weidmann</cp:lastModifiedBy>
  <cp:revision>330</cp:revision>
  <cp:lastPrinted>2020-05-14T16:41:42Z</cp:lastPrinted>
  <dcterms:created xsi:type="dcterms:W3CDTF">2010-12-13T13:21:58Z</dcterms:created>
  <dcterms:modified xsi:type="dcterms:W3CDTF">2022-10-11T19:51:12Z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0x0101008EB804D4F82C0B4088CBB3A2B255BE33</vt:lpwstr>
  </property>
</Properties>
</file>